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Montserrat"/>
      <p:regular r:id="rId47"/>
      <p:bold r:id="rId48"/>
      <p:italic r:id="rId49"/>
      <p:boldItalic r:id="rId50"/>
    </p:embeddedFont>
    <p:embeddedFont>
      <p:font typeface="Roboto Mon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91C448D-5A7B-45FC-A74A-66D625811049}">
  <a:tblStyle styleId="{F91C448D-5A7B-45FC-A74A-66D6258110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ono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RobotoMono-italic.fntdata"/><Relationship Id="rId52" Type="http://schemas.openxmlformats.org/officeDocument/2006/relationships/font" Target="fonts/RobotoMon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RobotoMon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ezkoder.com/angular-11-mongodb-node-js-express/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ezkoder.com/react-node-express-mongodb-mern-stack/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ezkoder.com/react-node-express-mongodb-mern-stack/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c68ec6603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c68ec6603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c68ec6603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c68ec6603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c68ec6603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c68ec6603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c68ec6603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c68ec6603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8b10c33d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8b10c33d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módulo CLI (Command-line Interface) de GotenJS es una interfaz de consola que genera proyectos con una estructura predefinida. Estos proyectos son aplicaciones web conectadas a una base de datos (MySQL, MariaDB o MongoDB), un backend (en NodeJS, con Express), y un frontend (React, Angular).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22650492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22650492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goten-cli/actions/*   Acciones de los comandos de los módulos CLI’s correspondientes a cada tecnología.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goten-cli/commands/*  Firma de los comandos de los módulos CLI’s correspondientes a cada tecnología.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goten-cli/docs   Documentación correspondiente a GotenJS.(versiones español/inglés)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goten-cli/src/*   Creación de los módulos CLI’s correspondientes a cada tecnología.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goten-cli/test/*   Archivos de Tests  para verificar que el framework funciona correctamente.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goten-cli/utils/*   Validaciones y métodos genéricos sobre modificaciones y manejo de archivos.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goten-cli/.eslintrc.json   Archivo de configuración de ESLint.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goten-cli/.gitignore   Archivo de configuración de Git. ( qué archivos o carpetas ignorar en un proyecto)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goten-cli/cli.js   Archivo raiz donde se crea el módulo Goten-Cli, enlazado con los otros módulos CLI.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goten-cli/docker-compose.yml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Define la construcción de los contenedores mediante una imagen específica y la configuración dedicada a dicho contenedores (servicios, nombre, puertos, volúmenes, comandos, interacción y red).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goten-cli/favicon.ico    Imagen .ico default para probar el comando </a:t>
            </a:r>
            <a:r>
              <a:rPr i="1" lang="es" sz="1200">
                <a:latin typeface="Times New Roman"/>
                <a:ea typeface="Times New Roman"/>
                <a:cs typeface="Times New Roman"/>
                <a:sym typeface="Times New Roman"/>
              </a:rPr>
              <a:t>goten-favicon</a:t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goten-cli/package-lock.json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Se genera automáticamente para cualquier operación en la que npm modifique el node_modules o package.json. Describe el árbol exacto que se generó, de modo que las instalaciones posteriores pueden generar árboles idénticos, independientemente de las actualizaciones de dependencia intermedias.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goten-cli/package.json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Contiene metadatos legibles por humanos sobre el proyecto (como el nombre y la descripción del proyecto), así como metadatos funcionales como el número de versión del paquete y una lista de dependencias requeridas por el framework.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2651c233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2651c233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goten-cli/actions/*   Acciones de los comandos de los módulos CLI’s correspondientes a cada tecnología.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goten-cli/commands/*  Firma de los comandos de los módulos CLI’s correspondientes a cada tecnología.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goten-cli/docs   Documentación correspondiente a GotenJS.(versiones español/inglés)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goten-cli/src/*   Creación de los módulos CLI’s correspondientes a cada tecnología.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goten-cli/test/*   Archivos de Tests  para verificar que el framework funciona correctamente.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goten-cli/utils/*   Validaciones y métodos genéricos sobre modificaciones y manejo de archivos.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goten-cli/.eslintrc.json   Archivo de configuración de ESLint.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goten-cli/.gitignore   Archivo de configuración de Git. ( qué archivos o carpetas ignorar en un proyecto)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goten-cli/cli.js   Archivo raiz donde se crea el módulo Goten-Cli, enlazado con los otros módulos CLI.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goten-cli/docker-compose.yml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Define la construcción de los contenedores mediante una imagen específica y la configuración dedicada a dicho contenedores (servicios, nombre, puertos, volúmenes, comandos, interacción y red).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goten-cli/favicon.ico    Imagen .ico default para probar el comando </a:t>
            </a:r>
            <a:r>
              <a:rPr i="1" lang="es" sz="1200">
                <a:latin typeface="Times New Roman"/>
                <a:ea typeface="Times New Roman"/>
                <a:cs typeface="Times New Roman"/>
                <a:sym typeface="Times New Roman"/>
              </a:rPr>
              <a:t>goten-favicon</a:t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goten-cli/package-lock.json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Se genera automáticamente para cualquier operación en la que npm modifique el node_modules o package.json. Describe el árbol exacto que se generó, de modo que las instalaciones posteriores pueden generar árboles idénticos, independientemente de las actualizaciones de dependencia intermedias.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goten-cli/package.json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Contiene metadatos legibles por humanos sobre el proyecto (como el nombre y la descripción del proyecto), así como metadatos funcionales como el número de versión del paquete y una lista de dependencias requeridas por el framework.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22650492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022650492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infraestructura visualizada en la Fig consta de los siguientes contenedores: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goten-cli : 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container construido a partir de una imagen </a:t>
            </a:r>
            <a:r>
              <a:rPr i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node, 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dedicado a la unificación de ambientes para la puesta en marcha del CLI de Goten. Para que la aplicación generada tenga conexión con las bases de datos, se linkean los demás contenedores a través de la </a:t>
            </a:r>
            <a:r>
              <a:rPr i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docker goten-cli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MongoDB: 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container construido a partir de una imagen </a:t>
            </a:r>
            <a:r>
              <a:rPr i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MongoDB.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MySql: 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container construido a partir de una imagen </a:t>
            </a:r>
            <a:r>
              <a:rPr i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MySql.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Redis 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container construido a partir de una imagen </a:t>
            </a:r>
            <a:r>
              <a:rPr i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Redis.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2c28648c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2c28648c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93a2b2c1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93a2b2c1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8b10c33d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8b10c33d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Gotham Book"/>
              <a:ea typeface="Gotham Book"/>
              <a:cs typeface="Gotham Book"/>
              <a:sym typeface="Gotham Book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0250aacc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0250aacc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93a2b2c1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93a2b2c1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22650492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22650492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El módulo Node permite generar la estructura base del proyecto dividiéndola en las carpetas </a:t>
            </a: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(configuraciones pertinentes), </a:t>
            </a: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routes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(definición de las rutas correspondientes), </a:t>
            </a: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controllers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(conjunto de funcionalidades), </a:t>
            </a: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services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 </a:t>
            </a: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dao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(interacción directa con la base de datos), </a:t>
            </a: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(los modelos que se representan en la base de datos), </a:t>
            </a: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dtos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 recurso para asignar los atributos del modelo), </a:t>
            </a: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assemblers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(funciones utilizadas para crear los modelos), </a:t>
            </a: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filters 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(creación de filtros para realizar búsquedas en la base de datos); tal y como se puede visualizar en la Figura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0250aac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0250aac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93a2b2c1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f93a2b2c1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22650492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22650492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proyecto/src/app/components/: 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Directorio donde se agregan los componentes autogenerados.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proyecto/src/app/components/home.component/*: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Componente home, pantalla inicial de la aplicación.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proyecto/src/app/components/menu.component/*: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Componente menu, donde se registran los distintos tabs y a donde se enlazan los mismos.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proyecto/src/app/components/generics/*: 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Componentes base que utilizan los componentes autogenerados.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proyecto/src/app/dtos/: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Directorio donde se agregarán los datos de las entidades que se consuman de la API.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proyecto/src/app/dtos/filters/: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Directorio donde se agregarán los filtros que se utilizan en los forms.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proyecto/src/app/services/: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Directorio en la que se ubican los servicios autogenerados.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proyecto/src/app/app.routes.ts: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 este archivo se registran las rutas y los componentes de referencia.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8b10c33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f8b10c33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https://www.bezkoder.com/angular-11-mongodb-node-js-express/</a:t>
            </a:r>
            <a:br>
              <a:rPr lang="es"/>
            </a:br>
            <a:br>
              <a:rPr lang="es"/>
            </a:br>
            <a:br>
              <a:rPr lang="es"/>
            </a:b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Desde el  Angular Client, se envían solicitudes HTTP y se recuperan respuestas HTTP usando HTTPClient para consumir datos sobre los componentes. Mientras que el enrutador angular se utiliza para navegar a las páginas.</a:t>
            </a:r>
            <a:b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Desde Node Express, se exporta las API REST (consumida por las solicitudes HTTP de Angular).Mientras que desde el DAO se interactúa directamente con la base de datos MongoDB utilizando Mongoose.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22650492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22650492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https://www.bezkoder.com/angular-10-node-js-express-mysql/</a:t>
            </a:r>
            <a:br>
              <a:rPr lang="es"/>
            </a:br>
            <a:br>
              <a:rPr lang="es"/>
            </a:br>
            <a:br>
              <a:rPr lang="es"/>
            </a:b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el caso, de elegir como  base </a:t>
            </a: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mysql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se ubica la arquitectura SEAN interactuando con dicha base mediante Sequelize ORM.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0250aacc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0250aacc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93a2b2c1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f93a2b2c1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c442e2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ac442e2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22650492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022650492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</a:t>
            </a: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verde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estan los componentes que no hace falta que el usuario modifique. El componente de App y el Navbar son bastante estáticos, dado que el CLI se ocupa de generar las rutas al crear módulos, y de agregar los providers correspondientes a index.js.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</a:t>
            </a: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azul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está el componente Home. Este tiene que ser modificado por quien sea que use el CLI, dado que no tiene configuración alguna y está hecho puramente como relleno (que se supone necesario para todo proyecto).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</a:t>
            </a: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rojo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está representado el provider del contexto de Router(RTC). En amarillo está representado el provider del contexto de Snackbar(SBC).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violeta está representado un modelo sobre el cual se hizo el ejemplo de lo que generaría el CLI. Este módulo es de Artistas, y tiene ciertos componentes que representan el modelo definido en la base de datos.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022650492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022650492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</a:t>
            </a: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verde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los componentes que no serán modificados (o no necesariamente) por el usuario.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</a:t>
            </a: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azul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el componente Home.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</a:t>
            </a: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violeta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está representado Redux y su store.  Algunos componentes escuchan al store de Redux (se los marca con una pequeña cruz violeta arriba a la derecha) mientras que otros estarán haciendo dispatch para hacer pedidos a la API, o en el caso del snackbar para mostrar y cambiar su mensaje.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</a:t>
            </a:r>
            <a:r>
              <a:rPr b="1"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rojo</a:t>
            </a: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 representa el modelo generado por CLI. Este módulo es de Artistas, y tiene ciertos componentes que representan el modelo.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f90231cab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f90231cab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https://www.bezkoder.com/react-node-express-mongodb-mern-stack/</a:t>
            </a:r>
            <a:br>
              <a:rPr lang="es"/>
            </a:br>
            <a:br>
              <a:rPr lang="es"/>
            </a:b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Desde el  React Client, se envían solicitudes HTTP y se recuperan respuestas HTTP usando Axios para consumir datos sobre los componentes. Mientras que el Router React se utiliza para navegar a las páginas.</a:t>
            </a:r>
            <a:b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Desde Node Express, se exporta las API REST (consumida por las solicitudes HTTP de Angular).Mientras que desde el DAO se interactúa directamente con la base de datos MongoDB utilizando Mongoose.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22650492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022650492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https://www.bezkoder.com/react-node-express-mongodb-mern-stack/</a:t>
            </a:r>
            <a:br>
              <a:rPr lang="es"/>
            </a:br>
            <a:br>
              <a:rPr lang="es"/>
            </a:b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Desde el  React Client, se envían solicitudes HTTP y se recuperan respuestas HTTP usando Axios para consumir datos sobre los componentes. Mientras que el Router React se utiliza para navegar a las páginas.</a:t>
            </a:r>
            <a:b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Desde Node Express, se exporta las API REST (consumida por las solicitudes HTTP de Angular).Mientras que desde el DAO se interactúa directamente con la base de datos MongoDB utilizando Mongoose.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22650492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022650492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f1182868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f1182868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63c53603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63c53603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fc68ec660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fc68ec660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8b10c33d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8b10c33d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c5f28dc4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c5f28dc4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c68ec660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c68ec660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c68ec6603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c68ec660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c68ec6603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c68ec6603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c68ec6603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c68ec6603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hyperlink" Target="https://angular.io/cli/generate#service-command" TargetMode="External"/><Relationship Id="rId11" Type="http://schemas.openxmlformats.org/officeDocument/2006/relationships/hyperlink" Target="https://angular.io/cli/generate#directive-command" TargetMode="External"/><Relationship Id="rId10" Type="http://schemas.openxmlformats.org/officeDocument/2006/relationships/hyperlink" Target="https://angular.io/cli/generate#component-command" TargetMode="External"/><Relationship Id="rId13" Type="http://schemas.openxmlformats.org/officeDocument/2006/relationships/hyperlink" Target="https://angular.io/cli/generate#guard-command" TargetMode="External"/><Relationship Id="rId12" Type="http://schemas.openxmlformats.org/officeDocument/2006/relationships/hyperlink" Target="https://angular.io/cli/generate#enum-command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Relationship Id="rId9" Type="http://schemas.openxmlformats.org/officeDocument/2006/relationships/hyperlink" Target="https://angular.io/cli/generate#class-command" TargetMode="External"/><Relationship Id="rId15" Type="http://schemas.openxmlformats.org/officeDocument/2006/relationships/hyperlink" Target="https://angular.io/cli/generate#interface-command" TargetMode="External"/><Relationship Id="rId14" Type="http://schemas.openxmlformats.org/officeDocument/2006/relationships/hyperlink" Target="https://angular.io/cli/generate#interceptor-command" TargetMode="External"/><Relationship Id="rId17" Type="http://schemas.openxmlformats.org/officeDocument/2006/relationships/hyperlink" Target="https://angular.io/cli/generate#module-command" TargetMode="External"/><Relationship Id="rId16" Type="http://schemas.openxmlformats.org/officeDocument/2006/relationships/hyperlink" Target="https://angular.io/cli/generate#library-command" TargetMode="External"/><Relationship Id="rId5" Type="http://schemas.openxmlformats.org/officeDocument/2006/relationships/image" Target="../media/image2.png"/><Relationship Id="rId19" Type="http://schemas.openxmlformats.org/officeDocument/2006/relationships/hyperlink" Target="https://angular.io/cli/generate#resolver-command" TargetMode="External"/><Relationship Id="rId6" Type="http://schemas.openxmlformats.org/officeDocument/2006/relationships/image" Target="../media/image9.png"/><Relationship Id="rId18" Type="http://schemas.openxmlformats.org/officeDocument/2006/relationships/hyperlink" Target="https://angular.io/cli/generate#pipe-command" TargetMode="External"/><Relationship Id="rId7" Type="http://schemas.openxmlformats.org/officeDocument/2006/relationships/hyperlink" Target="https://angular.io/cli/generate#app-shell-command" TargetMode="External"/><Relationship Id="rId8" Type="http://schemas.openxmlformats.org/officeDocument/2006/relationships/hyperlink" Target="https://angular.io/cli/generate#application-command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2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6.jpg"/><Relationship Id="rId9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40.jpg"/><Relationship Id="rId7" Type="http://schemas.openxmlformats.org/officeDocument/2006/relationships/image" Target="../media/image32.png"/><Relationship Id="rId8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5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26.jpg"/><Relationship Id="rId6" Type="http://schemas.openxmlformats.org/officeDocument/2006/relationships/image" Target="../media/image38.png"/><Relationship Id="rId7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48.png"/><Relationship Id="rId6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26.jpg"/><Relationship Id="rId5" Type="http://schemas.openxmlformats.org/officeDocument/2006/relationships/image" Target="../media/image38.png"/><Relationship Id="rId6" Type="http://schemas.openxmlformats.org/officeDocument/2006/relationships/image" Target="../media/image46.png"/><Relationship Id="rId7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Relationship Id="rId8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50.png"/><Relationship Id="rId5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Relationship Id="rId4" Type="http://schemas.openxmlformats.org/officeDocument/2006/relationships/image" Target="../media/image56.gif"/><Relationship Id="rId5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83F9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09600" y="3951825"/>
            <a:ext cx="81246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>
                <a:latin typeface="Montserrat"/>
                <a:ea typeface="Montserrat"/>
                <a:cs typeface="Montserrat"/>
                <a:sym typeface="Montserrat"/>
              </a:rPr>
              <a:t>GotenJS</a:t>
            </a:r>
            <a:endParaRPr sz="7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latin typeface="Montserrat"/>
                <a:ea typeface="Montserrat"/>
                <a:cs typeface="Montserrat"/>
                <a:sym typeface="Montserrat"/>
              </a:rPr>
              <a:t>Framework para generar la estructura base de una aplicación web.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275" y="1311000"/>
            <a:ext cx="3790025" cy="18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712" y="1882725"/>
            <a:ext cx="3381900" cy="90184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 txBox="1"/>
          <p:nvPr/>
        </p:nvSpPr>
        <p:spPr>
          <a:xfrm>
            <a:off x="441150" y="1058350"/>
            <a:ext cx="8261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>
                <a:latin typeface="Times New Roman"/>
                <a:ea typeface="Times New Roman"/>
                <a:cs typeface="Times New Roman"/>
                <a:sym typeface="Times New Roman"/>
              </a:rPr>
              <a:t>Project Builders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Marco teórico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1600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/>
        </p:nvSpPr>
        <p:spPr>
          <a:xfrm>
            <a:off x="608713" y="3206000"/>
            <a:ext cx="33819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Roboto"/>
              <a:buChar char="●"/>
            </a:pPr>
            <a:r>
              <a:rPr lang="es" sz="1100">
                <a:solidFill>
                  <a:srgbClr val="1669BB"/>
                </a:solidFill>
                <a:highlight>
                  <a:srgbClr val="FFFFFF"/>
                </a:highlight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app-shell</a:t>
            </a:r>
            <a:endParaRPr sz="1100">
              <a:solidFill>
                <a:srgbClr val="1669B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Roboto"/>
              <a:buChar char="●"/>
            </a:pPr>
            <a:r>
              <a:rPr lang="es" sz="1100">
                <a:solidFill>
                  <a:srgbClr val="1669BB"/>
                </a:solidFill>
                <a:highlight>
                  <a:srgbClr val="FFFFFF"/>
                </a:highlight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application</a:t>
            </a:r>
            <a:endParaRPr sz="1100">
              <a:solidFill>
                <a:srgbClr val="1669B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Roboto"/>
              <a:buChar char="●"/>
            </a:pPr>
            <a:r>
              <a:rPr lang="es" sz="1100">
                <a:solidFill>
                  <a:srgbClr val="1669BB"/>
                </a:solidFill>
                <a:highlight>
                  <a:srgbClr val="FFFFFF"/>
                </a:highlight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class</a:t>
            </a:r>
            <a:endParaRPr sz="1100">
              <a:solidFill>
                <a:srgbClr val="1669B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Roboto"/>
              <a:buChar char="●"/>
            </a:pPr>
            <a:r>
              <a:rPr lang="es" sz="1100">
                <a:solidFill>
                  <a:srgbClr val="1669BB"/>
                </a:solidFill>
                <a:highlight>
                  <a:srgbClr val="FFFFFF"/>
                </a:highlight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component</a:t>
            </a:r>
            <a:endParaRPr sz="1100">
              <a:solidFill>
                <a:srgbClr val="1669B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Roboto"/>
              <a:buChar char="●"/>
            </a:pPr>
            <a:r>
              <a:rPr lang="es" sz="1100">
                <a:solidFill>
                  <a:srgbClr val="1669BB"/>
                </a:solidFill>
                <a:highlight>
                  <a:srgbClr val="FFFFFF"/>
                </a:highlight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directive</a:t>
            </a:r>
            <a:endParaRPr sz="1100">
              <a:solidFill>
                <a:srgbClr val="1669B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Roboto"/>
              <a:buChar char="●"/>
            </a:pPr>
            <a:r>
              <a:rPr lang="es" sz="1100">
                <a:solidFill>
                  <a:srgbClr val="1669BB"/>
                </a:solidFill>
                <a:highlight>
                  <a:srgbClr val="FFFFFF"/>
                </a:highlight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enum</a:t>
            </a:r>
            <a:endParaRPr sz="1100">
              <a:solidFill>
                <a:srgbClr val="1669B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Roboto"/>
              <a:buChar char="●"/>
            </a:pPr>
            <a:r>
              <a:rPr lang="es" sz="1100">
                <a:solidFill>
                  <a:srgbClr val="1669BB"/>
                </a:solidFill>
                <a:highlight>
                  <a:srgbClr val="FFFFFF"/>
                </a:highlight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guard</a:t>
            </a:r>
            <a:endParaRPr sz="2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608711" y="2760700"/>
            <a:ext cx="3381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latin typeface="Courier New"/>
                <a:ea typeface="Courier New"/>
                <a:cs typeface="Courier New"/>
                <a:sym typeface="Courier New"/>
              </a:rPr>
              <a:t>ng generate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4925763" y="3178000"/>
            <a:ext cx="34290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Console Application		</a:t>
            </a: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/>
              <a:t>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Class library			</a:t>
            </a: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classlib</a:t>
            </a:r>
            <a:r>
              <a:rPr lang="es"/>
              <a:t>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WPF Application			</a:t>
            </a: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wpf</a:t>
            </a:r>
            <a:r>
              <a:rPr lang="es"/>
              <a:t>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WPF Class library		</a:t>
            </a: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wpflib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ASP.NET Core Web App (Model-View-Controller)	</a:t>
            </a: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mvc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 txBox="1"/>
          <p:nvPr/>
        </p:nvSpPr>
        <p:spPr>
          <a:xfrm>
            <a:off x="2231163" y="3206000"/>
            <a:ext cx="18525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Roboto"/>
              <a:buChar char="●"/>
            </a:pPr>
            <a:r>
              <a:rPr lang="es" sz="1100">
                <a:solidFill>
                  <a:srgbClr val="1669BB"/>
                </a:solidFill>
                <a:highlight>
                  <a:srgbClr val="FFFFFF"/>
                </a:highlight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interceptor</a:t>
            </a:r>
            <a:endParaRPr sz="1100">
              <a:solidFill>
                <a:srgbClr val="1669B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Roboto"/>
              <a:buChar char="●"/>
            </a:pPr>
            <a:r>
              <a:rPr lang="es" sz="1100">
                <a:solidFill>
                  <a:srgbClr val="1669BB"/>
                </a:solidFill>
                <a:highlight>
                  <a:srgbClr val="FFFFFF"/>
                </a:highlight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interface</a:t>
            </a:r>
            <a:endParaRPr sz="1100">
              <a:solidFill>
                <a:srgbClr val="1669B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Roboto"/>
              <a:buChar char="●"/>
            </a:pPr>
            <a:r>
              <a:rPr lang="es" sz="1100">
                <a:solidFill>
                  <a:srgbClr val="1669BB"/>
                </a:solidFill>
                <a:highlight>
                  <a:srgbClr val="FFFFFF"/>
                </a:highlight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library</a:t>
            </a:r>
            <a:endParaRPr sz="1100">
              <a:solidFill>
                <a:srgbClr val="1669B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Roboto"/>
              <a:buChar char="●"/>
            </a:pPr>
            <a:r>
              <a:rPr lang="es" sz="1100">
                <a:solidFill>
                  <a:srgbClr val="1669BB"/>
                </a:solidFill>
                <a:highlight>
                  <a:srgbClr val="FFFFFF"/>
                </a:highlight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module</a:t>
            </a:r>
            <a:endParaRPr sz="1100">
              <a:solidFill>
                <a:srgbClr val="1669B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Roboto"/>
              <a:buChar char="●"/>
            </a:pPr>
            <a:r>
              <a:rPr lang="es" sz="1100">
                <a:solidFill>
                  <a:srgbClr val="1669BB"/>
                </a:solidFill>
                <a:highlight>
                  <a:srgbClr val="FFFFFF"/>
                </a:highlight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pipe</a:t>
            </a:r>
            <a:endParaRPr sz="1100">
              <a:solidFill>
                <a:srgbClr val="1669B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Roboto"/>
              <a:buChar char="●"/>
            </a:pPr>
            <a:r>
              <a:rPr lang="es" sz="1100">
                <a:solidFill>
                  <a:srgbClr val="1669BB"/>
                </a:solidFill>
                <a:highlight>
                  <a:srgbClr val="FFFFFF"/>
                </a:highlight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resolver</a:t>
            </a:r>
            <a:endParaRPr sz="1100">
              <a:solidFill>
                <a:srgbClr val="1669B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Roboto"/>
              <a:buChar char="●"/>
            </a:pPr>
            <a:r>
              <a:rPr lang="es" sz="1100">
                <a:solidFill>
                  <a:srgbClr val="1669BB"/>
                </a:solidFill>
                <a:highlight>
                  <a:srgbClr val="FFFFFF"/>
                </a:highlight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service</a:t>
            </a:r>
            <a:endParaRPr sz="1100">
              <a:solidFill>
                <a:srgbClr val="1669BB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2"/>
          <p:cNvSpPr txBox="1"/>
          <p:nvPr/>
        </p:nvSpPr>
        <p:spPr>
          <a:xfrm>
            <a:off x="4949324" y="2760700"/>
            <a:ext cx="3381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latin typeface="Courier New"/>
                <a:ea typeface="Courier New"/>
                <a:cs typeface="Courier New"/>
                <a:sym typeface="Courier New"/>
              </a:rPr>
              <a:t>dotnet new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738" y="1958950"/>
            <a:ext cx="3648075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/>
        </p:nvSpPr>
        <p:spPr>
          <a:xfrm>
            <a:off x="441150" y="1058350"/>
            <a:ext cx="82617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>
                <a:latin typeface="Times New Roman"/>
                <a:ea typeface="Times New Roman"/>
                <a:cs typeface="Times New Roman"/>
                <a:sym typeface="Times New Roman"/>
              </a:rPr>
              <a:t>Project Builders</a:t>
            </a:r>
            <a:br>
              <a:rPr lang="es" sz="37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" sz="2400">
                <a:latin typeface="Times New Roman"/>
                <a:ea typeface="Times New Roman"/>
                <a:cs typeface="Times New Roman"/>
                <a:sym typeface="Times New Roman"/>
              </a:rPr>
              <a:t>(skeleton ≠ template)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Marco teórico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600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4"/>
          <p:cNvPicPr preferRelativeResize="0"/>
          <p:nvPr/>
        </p:nvPicPr>
        <p:blipFill rotWithShape="1">
          <a:blip r:embed="rId3">
            <a:alphaModFix/>
          </a:blip>
          <a:srcRect b="12365" l="27792" r="52492" t="48895"/>
          <a:stretch/>
        </p:blipFill>
        <p:spPr>
          <a:xfrm>
            <a:off x="5675425" y="2727100"/>
            <a:ext cx="1622451" cy="18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/>
        </p:nvSpPr>
        <p:spPr>
          <a:xfrm>
            <a:off x="4499750" y="1674975"/>
            <a:ext cx="3973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Katrina D. Maxwell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Datamax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600"/>
              <a:t>(2000) “</a:t>
            </a:r>
            <a:r>
              <a:rPr i="1" lang="es" sz="1600"/>
              <a:t>BENCHMARKING SOFTWARE DEVELOPMENT PRODUCTIVITY</a:t>
            </a:r>
            <a:r>
              <a:rPr i="1" lang="es" sz="1600"/>
              <a:t>”</a:t>
            </a:r>
            <a:endParaRPr i="1" sz="1600"/>
          </a:p>
        </p:txBody>
      </p:sp>
      <p:sp>
        <p:nvSpPr>
          <p:cNvPr id="195" name="Google Shape;195;p24"/>
          <p:cNvSpPr txBox="1"/>
          <p:nvPr/>
        </p:nvSpPr>
        <p:spPr>
          <a:xfrm>
            <a:off x="441150" y="1058350"/>
            <a:ext cx="82617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>
                <a:latin typeface="Times New Roman"/>
                <a:ea typeface="Times New Roman"/>
                <a:cs typeface="Times New Roman"/>
                <a:sym typeface="Times New Roman"/>
              </a:rPr>
              <a:t>Productivity</a:t>
            </a:r>
            <a:endParaRPr sz="3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Marco teórico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600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 rotWithShape="1">
          <a:blip r:embed="rId6">
            <a:alphaModFix/>
          </a:blip>
          <a:srcRect b="20581" l="24784" r="49208" t="37586"/>
          <a:stretch/>
        </p:blipFill>
        <p:spPr>
          <a:xfrm>
            <a:off x="1393526" y="2819801"/>
            <a:ext cx="1720950" cy="173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/>
        </p:nvSpPr>
        <p:spPr>
          <a:xfrm>
            <a:off x="267100" y="1674975"/>
            <a:ext cx="3973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Anne Smith Duncan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Digital Equipment Corporation (DEC)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600"/>
              <a:t>(1989) “SOFTWARE DEVELOPMENT PRODUCTIVITY TOOLS AND METRICS”</a:t>
            </a:r>
            <a:endParaRPr i="1" sz="1600"/>
          </a:p>
        </p:txBody>
      </p:sp>
      <p:sp>
        <p:nvSpPr>
          <p:cNvPr id="202" name="Google Shape;202;p24"/>
          <p:cNvSpPr txBox="1"/>
          <p:nvPr/>
        </p:nvSpPr>
        <p:spPr>
          <a:xfrm>
            <a:off x="5442650" y="4549975"/>
            <a:ext cx="25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555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DOI:10.1109/52.820015</a:t>
            </a:r>
            <a:endParaRPr/>
          </a:p>
        </p:txBody>
      </p:sp>
      <p:sp>
        <p:nvSpPr>
          <p:cNvPr id="203" name="Google Shape;203;p24"/>
          <p:cNvSpPr txBox="1"/>
          <p:nvPr/>
        </p:nvSpPr>
        <p:spPr>
          <a:xfrm>
            <a:off x="927850" y="4549975"/>
            <a:ext cx="26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5555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DOI:</a:t>
            </a:r>
            <a:r>
              <a:rPr lang="es">
                <a:solidFill>
                  <a:srgbClr val="55555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10.1109/ICSE.1988.93686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/>
          <p:nvPr/>
        </p:nvSpPr>
        <p:spPr>
          <a:xfrm>
            <a:off x="1229250" y="2899675"/>
            <a:ext cx="6685500" cy="194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"/>
          <p:cNvSpPr txBox="1"/>
          <p:nvPr/>
        </p:nvSpPr>
        <p:spPr>
          <a:xfrm>
            <a:off x="441150" y="1058350"/>
            <a:ext cx="82617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>
                <a:latin typeface="Times New Roman"/>
                <a:ea typeface="Times New Roman"/>
                <a:cs typeface="Times New Roman"/>
                <a:sym typeface="Times New Roman"/>
              </a:rPr>
              <a:t>Levels of abstraction</a:t>
            </a:r>
            <a:endParaRPr sz="3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5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Marco teórico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600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/>
          <p:nvPr/>
        </p:nvSpPr>
        <p:spPr>
          <a:xfrm>
            <a:off x="1424850" y="3129825"/>
            <a:ext cx="1599300" cy="129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5"/>
          <p:cNvSpPr/>
          <p:nvPr/>
        </p:nvSpPr>
        <p:spPr>
          <a:xfrm>
            <a:off x="3763525" y="3129825"/>
            <a:ext cx="1599300" cy="129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5"/>
          <p:cNvSpPr/>
          <p:nvPr/>
        </p:nvSpPr>
        <p:spPr>
          <a:xfrm>
            <a:off x="6102200" y="3129825"/>
            <a:ext cx="1599300" cy="129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5"/>
          <p:cNvSpPr txBox="1"/>
          <p:nvPr/>
        </p:nvSpPr>
        <p:spPr>
          <a:xfrm>
            <a:off x="1746900" y="3577575"/>
            <a:ext cx="95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Hardware</a:t>
            </a:r>
            <a:endParaRPr/>
          </a:p>
        </p:txBody>
      </p:sp>
      <p:sp>
        <p:nvSpPr>
          <p:cNvPr id="218" name="Google Shape;218;p25"/>
          <p:cNvSpPr txBox="1"/>
          <p:nvPr/>
        </p:nvSpPr>
        <p:spPr>
          <a:xfrm>
            <a:off x="4085575" y="3577575"/>
            <a:ext cx="95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Software</a:t>
            </a:r>
            <a:endParaRPr/>
          </a:p>
        </p:txBody>
      </p:sp>
      <p:sp>
        <p:nvSpPr>
          <p:cNvPr id="219" name="Google Shape;219;p25"/>
          <p:cNvSpPr txBox="1"/>
          <p:nvPr/>
        </p:nvSpPr>
        <p:spPr>
          <a:xfrm>
            <a:off x="6424250" y="3577575"/>
            <a:ext cx="11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Networking</a:t>
            </a:r>
            <a:endParaRPr/>
          </a:p>
        </p:txBody>
      </p:sp>
      <p:sp>
        <p:nvSpPr>
          <p:cNvPr id="220" name="Google Shape;220;p25"/>
          <p:cNvSpPr txBox="1"/>
          <p:nvPr/>
        </p:nvSpPr>
        <p:spPr>
          <a:xfrm>
            <a:off x="1355825" y="4448350"/>
            <a:ext cx="64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 Architecture</a:t>
            </a:r>
            <a:endParaRPr/>
          </a:p>
        </p:txBody>
      </p:sp>
      <p:sp>
        <p:nvSpPr>
          <p:cNvPr id="221" name="Google Shape;221;p25"/>
          <p:cNvSpPr txBox="1"/>
          <p:nvPr/>
        </p:nvSpPr>
        <p:spPr>
          <a:xfrm>
            <a:off x="1040400" y="1950825"/>
            <a:ext cx="23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High-Level Synthesis (HLS)</a:t>
            </a:r>
            <a:endParaRPr/>
          </a:p>
        </p:txBody>
      </p:sp>
      <p:sp>
        <p:nvSpPr>
          <p:cNvPr id="222" name="Google Shape;222;p25"/>
          <p:cNvSpPr txBox="1"/>
          <p:nvPr/>
        </p:nvSpPr>
        <p:spPr>
          <a:xfrm>
            <a:off x="3749675" y="1950838"/>
            <a:ext cx="16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Metaprogramming</a:t>
            </a:r>
            <a:endParaRPr/>
          </a:p>
        </p:txBody>
      </p:sp>
      <p:sp>
        <p:nvSpPr>
          <p:cNvPr id="223" name="Google Shape;223;p25"/>
          <p:cNvSpPr txBox="1"/>
          <p:nvPr/>
        </p:nvSpPr>
        <p:spPr>
          <a:xfrm>
            <a:off x="5690600" y="1950825"/>
            <a:ext cx="24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Infrastructure</a:t>
            </a:r>
            <a:r>
              <a:rPr lang="es"/>
              <a:t> as Code (IaC)</a:t>
            </a:r>
            <a:endParaRPr/>
          </a:p>
        </p:txBody>
      </p:sp>
      <p:cxnSp>
        <p:nvCxnSpPr>
          <p:cNvPr id="224" name="Google Shape;224;p25"/>
          <p:cNvCxnSpPr>
            <a:stCxn id="221" idx="2"/>
            <a:endCxn id="214" idx="0"/>
          </p:cNvCxnSpPr>
          <p:nvPr/>
        </p:nvCxnSpPr>
        <p:spPr>
          <a:xfrm>
            <a:off x="2224500" y="2351025"/>
            <a:ext cx="0" cy="778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25" name="Google Shape;225;p25"/>
          <p:cNvCxnSpPr>
            <a:endCxn id="222" idx="2"/>
          </p:cNvCxnSpPr>
          <p:nvPr/>
        </p:nvCxnSpPr>
        <p:spPr>
          <a:xfrm rot="10800000">
            <a:off x="4577675" y="2351038"/>
            <a:ext cx="2100" cy="79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25"/>
          <p:cNvCxnSpPr>
            <a:stCxn id="216" idx="0"/>
            <a:endCxn id="223" idx="2"/>
          </p:cNvCxnSpPr>
          <p:nvPr/>
        </p:nvCxnSpPr>
        <p:spPr>
          <a:xfrm rot="10800000">
            <a:off x="6901850" y="2351025"/>
            <a:ext cx="0" cy="778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6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Propuesta Creativa: 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GotenJS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6"/>
          <p:cNvSpPr txBox="1"/>
          <p:nvPr/>
        </p:nvSpPr>
        <p:spPr>
          <a:xfrm>
            <a:off x="-333525" y="1035225"/>
            <a:ext cx="9302100" cy="3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GotenJS es un framework que se estructura en módulos que interactúan dependiendo de la tecnología a utilizar.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4224" y="1962174"/>
            <a:ext cx="6621425" cy="29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0050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7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Estructura Estática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7"/>
          <p:cNvSpPr txBox="1"/>
          <p:nvPr/>
        </p:nvSpPr>
        <p:spPr>
          <a:xfrm>
            <a:off x="-333525" y="1035225"/>
            <a:ext cx="9302100" cy="3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375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 rotWithShape="1">
          <a:blip r:embed="rId5">
            <a:alphaModFix/>
          </a:blip>
          <a:srcRect b="5642" l="0" r="0" t="0"/>
          <a:stretch/>
        </p:blipFill>
        <p:spPr>
          <a:xfrm>
            <a:off x="2744800" y="936500"/>
            <a:ext cx="3145460" cy="41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8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Estructura Dinámica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8"/>
          <p:cNvSpPr txBox="1"/>
          <p:nvPr/>
        </p:nvSpPr>
        <p:spPr>
          <a:xfrm>
            <a:off x="-333525" y="1035225"/>
            <a:ext cx="9302100" cy="3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375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 rotWithShape="1">
          <a:blip r:embed="rId5">
            <a:alphaModFix/>
          </a:blip>
          <a:srcRect b="14111" l="0" r="0" t="0"/>
          <a:stretch/>
        </p:blipFill>
        <p:spPr>
          <a:xfrm>
            <a:off x="1143000" y="805888"/>
            <a:ext cx="6858000" cy="441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docker-compose.yml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9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9"/>
          <p:cNvSpPr txBox="1"/>
          <p:nvPr/>
        </p:nvSpPr>
        <p:spPr>
          <a:xfrm>
            <a:off x="-333525" y="1035225"/>
            <a:ext cx="9302100" cy="3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29"/>
          <p:cNvPicPr preferRelativeResize="0"/>
          <p:nvPr/>
        </p:nvPicPr>
        <p:blipFill rotWithShape="1">
          <a:blip r:embed="rId4">
            <a:alphaModFix/>
          </a:blip>
          <a:srcRect b="7715" l="0" r="16506" t="0"/>
          <a:stretch/>
        </p:blipFill>
        <p:spPr>
          <a:xfrm>
            <a:off x="2645250" y="1035225"/>
            <a:ext cx="4218000" cy="39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4725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0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GotenJS CLI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"/>
          <p:cNvSpPr txBox="1"/>
          <p:nvPr/>
        </p:nvSpPr>
        <p:spPr>
          <a:xfrm>
            <a:off x="-945875" y="1099400"/>
            <a:ext cx="10197300" cy="3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Permite crear proyectos desde cero pudiendo elegir la tecnología a utilizar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r>
              <a:rPr lang="es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 : Angular o React (redux o context)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r>
              <a:rPr lang="es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: Node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Base de datos</a:t>
            </a:r>
            <a:r>
              <a:rPr lang="es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: MongoDB, SQL o MariaDB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800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1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GotenJS CLI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7" name="Google Shape;2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1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1"/>
          <p:cNvSpPr txBox="1"/>
          <p:nvPr/>
        </p:nvSpPr>
        <p:spPr>
          <a:xfrm>
            <a:off x="6172200" y="2985500"/>
            <a:ext cx="341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31"/>
          <p:cNvSpPr txBox="1"/>
          <p:nvPr/>
        </p:nvSpPr>
        <p:spPr>
          <a:xfrm>
            <a:off x="-75812" y="2728900"/>
            <a:ext cx="341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31"/>
          <p:cNvSpPr txBox="1"/>
          <p:nvPr/>
        </p:nvSpPr>
        <p:spPr>
          <a:xfrm>
            <a:off x="2830375" y="894300"/>
            <a:ext cx="341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goten --help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76626"/>
            <a:ext cx="9144001" cy="323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8925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83F99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875" y="2150475"/>
            <a:ext cx="1652725" cy="16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925" y="2150475"/>
            <a:ext cx="1652725" cy="16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1442100" y="418350"/>
            <a:ext cx="62598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Diseño y Arquitectura de Sistemas de Computación</a:t>
            </a:r>
            <a:endParaRPr sz="2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4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62" name="Google Shape;62;p14"/>
          <p:cNvGraphicFramePr/>
          <p:nvPr/>
        </p:nvGraphicFramePr>
        <p:xfrm>
          <a:off x="952500" y="3745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{F91C448D-5A7B-45FC-A74A-66D625811049}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Capece, Cintia </a:t>
                      </a:r>
                      <a:endParaRPr sz="1600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500" u="sng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ccapece@cys.com.ar</a:t>
                      </a:r>
                      <a:endParaRPr sz="1500" u="sng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500" u="sng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capece35204@estudiantes.untref.edu.ar</a:t>
                      </a:r>
                      <a:endParaRPr sz="1500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Araneda, Alejandro </a:t>
                      </a:r>
                      <a:r>
                        <a:rPr lang="es" sz="1500" u="sng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araneda46618@estudiantes.untref.edu.ar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788150"/>
            <a:ext cx="7715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9000" y="1754950"/>
            <a:ext cx="546650" cy="4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2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Node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0" name="Google Shape;3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2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538" y="2021950"/>
            <a:ext cx="18573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3050" y="1279950"/>
            <a:ext cx="1440517" cy="15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3325" y="125042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2745" y="3572070"/>
            <a:ext cx="1238976" cy="14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81450" y="3910138"/>
            <a:ext cx="1857375" cy="111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2"/>
          <p:cNvPicPr preferRelativeResize="0"/>
          <p:nvPr/>
        </p:nvPicPr>
        <p:blipFill rotWithShape="1">
          <a:blip r:embed="rId9">
            <a:alphaModFix/>
          </a:blip>
          <a:srcRect b="0" l="-12850" r="12849" t="0"/>
          <a:stretch/>
        </p:blipFill>
        <p:spPr>
          <a:xfrm>
            <a:off x="6021575" y="3545475"/>
            <a:ext cx="2133600" cy="131297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2"/>
          <p:cNvSpPr txBox="1"/>
          <p:nvPr/>
        </p:nvSpPr>
        <p:spPr>
          <a:xfrm>
            <a:off x="6172200" y="2985500"/>
            <a:ext cx="341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goten auth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32"/>
          <p:cNvSpPr txBox="1"/>
          <p:nvPr/>
        </p:nvSpPr>
        <p:spPr>
          <a:xfrm>
            <a:off x="-75812" y="2728900"/>
            <a:ext cx="341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goten abm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32"/>
          <p:cNvSpPr txBox="1"/>
          <p:nvPr/>
        </p:nvSpPr>
        <p:spPr>
          <a:xfrm>
            <a:off x="3113625" y="3447825"/>
            <a:ext cx="341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goten new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Google Shape;311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1600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3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Node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8" name="Google Shape;3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3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3"/>
          <p:cNvSpPr txBox="1"/>
          <p:nvPr/>
        </p:nvSpPr>
        <p:spPr>
          <a:xfrm>
            <a:off x="6172200" y="2985500"/>
            <a:ext cx="341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33"/>
          <p:cNvSpPr txBox="1"/>
          <p:nvPr/>
        </p:nvSpPr>
        <p:spPr>
          <a:xfrm>
            <a:off x="-75812" y="2728900"/>
            <a:ext cx="341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33"/>
          <p:cNvSpPr txBox="1"/>
          <p:nvPr/>
        </p:nvSpPr>
        <p:spPr>
          <a:xfrm>
            <a:off x="2830375" y="894300"/>
            <a:ext cx="341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goten new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3" name="Google Shape;3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863" y="1563000"/>
            <a:ext cx="7914275" cy="22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7375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4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Node - Arquitectura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1" name="Google Shape;3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4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0425" y="901913"/>
            <a:ext cx="2603150" cy="42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0050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5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Angular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1" name="Google Shape;3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5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3" name="Google Shape;3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150" y="2847787"/>
            <a:ext cx="1978525" cy="19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138" y="1852900"/>
            <a:ext cx="18573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3050" y="1279950"/>
            <a:ext cx="1440517" cy="156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/>
        </p:nvSpPr>
        <p:spPr>
          <a:xfrm>
            <a:off x="314626" y="2543750"/>
            <a:ext cx="28413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goten abm-angular</a:t>
            </a:r>
            <a:endParaRPr b="1" i="1"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35"/>
          <p:cNvSpPr txBox="1"/>
          <p:nvPr/>
        </p:nvSpPr>
        <p:spPr>
          <a:xfrm>
            <a:off x="6172200" y="2985500"/>
            <a:ext cx="341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goten auth-angular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35"/>
          <p:cNvSpPr txBox="1"/>
          <p:nvPr/>
        </p:nvSpPr>
        <p:spPr>
          <a:xfrm>
            <a:off x="5672750" y="3537525"/>
            <a:ext cx="8853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35"/>
          <p:cNvSpPr txBox="1"/>
          <p:nvPr/>
        </p:nvSpPr>
        <p:spPr>
          <a:xfrm>
            <a:off x="7345025" y="3537525"/>
            <a:ext cx="8853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35"/>
          <p:cNvSpPr txBox="1"/>
          <p:nvPr/>
        </p:nvSpPr>
        <p:spPr>
          <a:xfrm>
            <a:off x="4137038" y="3537525"/>
            <a:ext cx="671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" name="Google Shape;351;p35"/>
          <p:cNvSpPr txBox="1"/>
          <p:nvPr/>
        </p:nvSpPr>
        <p:spPr>
          <a:xfrm>
            <a:off x="2830363" y="4678700"/>
            <a:ext cx="341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goten new-angular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2" name="Google Shape;35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5800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6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Angular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9" name="Google Shape;3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6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6"/>
          <p:cNvSpPr txBox="1"/>
          <p:nvPr/>
        </p:nvSpPr>
        <p:spPr>
          <a:xfrm>
            <a:off x="6172200" y="2985500"/>
            <a:ext cx="341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36"/>
          <p:cNvSpPr txBox="1"/>
          <p:nvPr/>
        </p:nvSpPr>
        <p:spPr>
          <a:xfrm>
            <a:off x="-75812" y="2728900"/>
            <a:ext cx="341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36"/>
          <p:cNvSpPr txBox="1"/>
          <p:nvPr/>
        </p:nvSpPr>
        <p:spPr>
          <a:xfrm>
            <a:off x="2830375" y="894300"/>
            <a:ext cx="341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goten new-angular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" name="Google Shape;36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863" y="1563000"/>
            <a:ext cx="7914275" cy="22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50" y="1428775"/>
            <a:ext cx="8891326" cy="33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475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7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Angular - Arquitectura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3" name="Google Shape;3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7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37"/>
          <p:cNvPicPr preferRelativeResize="0"/>
          <p:nvPr/>
        </p:nvPicPr>
        <p:blipFill rotWithShape="1">
          <a:blip r:embed="rId4">
            <a:alphaModFix/>
          </a:blip>
          <a:srcRect b="0" l="0" r="0" t="5749"/>
          <a:stretch/>
        </p:blipFill>
        <p:spPr>
          <a:xfrm>
            <a:off x="1928813" y="936500"/>
            <a:ext cx="5286375" cy="41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250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8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Arquitectura MEAN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3" name="Google Shape;3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8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8"/>
          <p:cNvSpPr txBox="1"/>
          <p:nvPr/>
        </p:nvSpPr>
        <p:spPr>
          <a:xfrm>
            <a:off x="-617525" y="1208775"/>
            <a:ext cx="9302100" cy="3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lang="es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terfaz de consola que genera proyectos con una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estructura predefinida. Estos proyectos son aplicaciones web conectadas a una base de datos , un backend y un frontend.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Cada comando realiza una acción coherente con el nombre del propio comando y la tecnología especificada como parámetro. 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6" name="Google Shape;38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450" y="1208775"/>
            <a:ext cx="8723575" cy="30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401" y="1290250"/>
            <a:ext cx="8800600" cy="292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4250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9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9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Arquitectura SEAN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Google Shape;3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9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9"/>
          <p:cNvSpPr txBox="1"/>
          <p:nvPr/>
        </p:nvSpPr>
        <p:spPr>
          <a:xfrm>
            <a:off x="-617525" y="1208775"/>
            <a:ext cx="9302100" cy="3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8" name="Google Shape;3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00" y="1484125"/>
            <a:ext cx="9019201" cy="2992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0050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0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0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React (Context-Redux)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6" name="Google Shape;4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0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138" y="1852900"/>
            <a:ext cx="18573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3050" y="1279950"/>
            <a:ext cx="1440517" cy="15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038" y="3192700"/>
            <a:ext cx="3114675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0"/>
          <p:cNvSpPr txBox="1"/>
          <p:nvPr/>
        </p:nvSpPr>
        <p:spPr>
          <a:xfrm>
            <a:off x="6172200" y="2985500"/>
            <a:ext cx="341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goten auth-react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40"/>
          <p:cNvSpPr txBox="1"/>
          <p:nvPr/>
        </p:nvSpPr>
        <p:spPr>
          <a:xfrm>
            <a:off x="4788" y="2571200"/>
            <a:ext cx="341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goten abm-react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40"/>
          <p:cNvSpPr txBox="1"/>
          <p:nvPr/>
        </p:nvSpPr>
        <p:spPr>
          <a:xfrm>
            <a:off x="3041338" y="4729200"/>
            <a:ext cx="341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goten new-react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4" name="Google Shape;414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7375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1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React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1" name="Google Shape;4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1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1"/>
          <p:cNvSpPr txBox="1"/>
          <p:nvPr/>
        </p:nvSpPr>
        <p:spPr>
          <a:xfrm>
            <a:off x="6172200" y="2985500"/>
            <a:ext cx="341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41"/>
          <p:cNvSpPr txBox="1"/>
          <p:nvPr/>
        </p:nvSpPr>
        <p:spPr>
          <a:xfrm>
            <a:off x="-75812" y="2728900"/>
            <a:ext cx="341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p41"/>
          <p:cNvSpPr txBox="1"/>
          <p:nvPr/>
        </p:nvSpPr>
        <p:spPr>
          <a:xfrm>
            <a:off x="2830375" y="894300"/>
            <a:ext cx="3416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goten new-react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6" name="Google Shape;42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863" y="1563000"/>
            <a:ext cx="7914275" cy="22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9125" y="2471738"/>
            <a:ext cx="2857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1525" y="2624138"/>
            <a:ext cx="2857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875" y="1563000"/>
            <a:ext cx="8109675" cy="22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7375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409625" y="595025"/>
            <a:ext cx="5270400" cy="3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Montserrat"/>
              <a:buChar char="●"/>
            </a:pPr>
            <a:r>
              <a:rPr lang="es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Marco Teórico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Montserrat"/>
              <a:buChar char="●"/>
            </a:pPr>
            <a:r>
              <a:rPr lang="es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Propuesta Creativa: GotenJS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Montserrat"/>
              <a:buChar char="●"/>
            </a:pPr>
            <a:r>
              <a:rPr lang="es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Estrutura estática y dinámica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Montserrat"/>
              <a:buChar char="●"/>
            </a:pPr>
            <a:r>
              <a:rPr lang="es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GotenJS CLI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Montserrat"/>
              <a:buChar char="○"/>
            </a:pPr>
            <a:r>
              <a:rPr lang="es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Node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Montserrat"/>
              <a:buChar char="○"/>
            </a:pPr>
            <a:r>
              <a:rPr lang="es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Angular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Montserrat"/>
              <a:buChar char="○"/>
            </a:pPr>
            <a:r>
              <a:rPr lang="es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React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Montserrat"/>
              <a:buChar char="●"/>
            </a:pPr>
            <a:r>
              <a:rPr lang="es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Montserrat"/>
              <a:buChar char="●"/>
            </a:pPr>
            <a:r>
              <a:rPr lang="es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Preguntas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800" y="1046700"/>
            <a:ext cx="2259489" cy="39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950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2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2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React-Context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 - Arquitectura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7" name="Google Shape;4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2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3749" y="936500"/>
            <a:ext cx="5648026" cy="40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225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3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React- Redux - Arquitectura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7" name="Google Shape;4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3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225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7253" y="936500"/>
            <a:ext cx="4039072" cy="42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4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Arquitectura MERN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7" name="Google Shape;4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4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4"/>
          <p:cNvSpPr txBox="1"/>
          <p:nvPr/>
        </p:nvSpPr>
        <p:spPr>
          <a:xfrm>
            <a:off x="-617525" y="1208775"/>
            <a:ext cx="9302100" cy="3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0" name="Google Shape;46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450" y="1208775"/>
            <a:ext cx="8723575" cy="30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0050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5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5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Arquitectura SERN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8" name="Google Shape;4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5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5"/>
          <p:cNvSpPr txBox="1"/>
          <p:nvPr/>
        </p:nvSpPr>
        <p:spPr>
          <a:xfrm>
            <a:off x="-617525" y="1208775"/>
            <a:ext cx="9302100" cy="3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1" name="Google Shape;47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600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75" y="1569000"/>
            <a:ext cx="8906500" cy="3029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6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9" name="Google Shape;4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6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6"/>
          <p:cNvSpPr txBox="1"/>
          <p:nvPr/>
        </p:nvSpPr>
        <p:spPr>
          <a:xfrm>
            <a:off x="234300" y="1187050"/>
            <a:ext cx="8675400" cy="3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Montserrat"/>
              <a:buChar char="●"/>
            </a:pPr>
            <a:r>
              <a:rPr lang="es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Reducir el tiempo de desarrollo de tecnologías basadas en Javascript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Montserrat"/>
              <a:buChar char="●"/>
            </a:pPr>
            <a:r>
              <a:rPr lang="es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Construir un ambiente de desarrollo con las herramientas necesarias en pocos minutos.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Montserrat"/>
              <a:buChar char="●"/>
            </a:pPr>
            <a:r>
              <a:rPr lang="es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Utilización de Docker para un ambiente limpio y transparente.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Montserrat"/>
              <a:buChar char="●"/>
            </a:pPr>
            <a:r>
              <a:rPr lang="es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Sistema completo de autenticación.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Montserrat"/>
              <a:buChar char="●"/>
            </a:pPr>
            <a:r>
              <a:rPr lang="es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Persistencia en db.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Montserrat"/>
              <a:buChar char="●"/>
            </a:pPr>
            <a:r>
              <a:rPr lang="es" sz="1800">
                <a:solidFill>
                  <a:srgbClr val="444444"/>
                </a:solidFill>
                <a:latin typeface="Montserrat"/>
                <a:ea typeface="Montserrat"/>
                <a:cs typeface="Montserrat"/>
                <a:sym typeface="Montserrat"/>
              </a:rPr>
              <a:t>Maquetado rápido para pruebas de concepto.</a:t>
            </a:r>
            <a:endParaRPr sz="1800">
              <a:solidFill>
                <a:srgbClr val="4444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2" name="Google Shape;48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0775" y="2999075"/>
            <a:ext cx="2163740" cy="17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600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83F99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7"/>
          <p:cNvSpPr txBox="1"/>
          <p:nvPr>
            <p:ph type="ctrTitle"/>
          </p:nvPr>
        </p:nvSpPr>
        <p:spPr>
          <a:xfrm rot="-1712403">
            <a:off x="131052" y="1214566"/>
            <a:ext cx="8124571" cy="596172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300">
                <a:latin typeface="Montserrat"/>
                <a:ea typeface="Montserrat"/>
                <a:cs typeface="Montserrat"/>
                <a:sym typeface="Montserrat"/>
              </a:rPr>
              <a:t>¿Preguntas?</a:t>
            </a:r>
            <a:endParaRPr sz="5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9" name="Google Shape;4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25" y="3918050"/>
            <a:ext cx="610850" cy="6511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7"/>
          <p:cNvSpPr txBox="1"/>
          <p:nvPr/>
        </p:nvSpPr>
        <p:spPr>
          <a:xfrm>
            <a:off x="1386175" y="4076450"/>
            <a:ext cx="30000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91" name="Google Shape;49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173" y="628313"/>
            <a:ext cx="3277300" cy="38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83F99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450" y="152400"/>
            <a:ext cx="581109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83F99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9"/>
          <p:cNvSpPr txBox="1"/>
          <p:nvPr>
            <p:ph type="ctrTitle"/>
          </p:nvPr>
        </p:nvSpPr>
        <p:spPr>
          <a:xfrm>
            <a:off x="738200" y="1461250"/>
            <a:ext cx="81246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latin typeface="Montserrat"/>
                <a:ea typeface="Montserrat"/>
                <a:cs typeface="Montserrat"/>
                <a:sym typeface="Montserrat"/>
              </a:rPr>
              <a:t>¡Muchas gracias!</a:t>
            </a:r>
            <a:endParaRPr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2" name="Google Shape;5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337" y="2057350"/>
            <a:ext cx="3428331" cy="27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Marco teórico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600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441150" y="1058350"/>
            <a:ext cx="82617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>
                <a:latin typeface="Times New Roman"/>
                <a:ea typeface="Times New Roman"/>
                <a:cs typeface="Times New Roman"/>
                <a:sym typeface="Times New Roman"/>
              </a:rPr>
              <a:t>Boilerplate</a:t>
            </a:r>
            <a:endParaRPr sz="3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12" y="1997350"/>
            <a:ext cx="3426338" cy="25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3450" y="1997362"/>
            <a:ext cx="3403493" cy="25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441150" y="1058350"/>
            <a:ext cx="82617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>
                <a:latin typeface="Times New Roman"/>
                <a:ea typeface="Times New Roman"/>
                <a:cs typeface="Times New Roman"/>
                <a:sym typeface="Times New Roman"/>
              </a:rPr>
              <a:t>Boilerplate</a:t>
            </a:r>
            <a:endParaRPr sz="3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540825" y="2002175"/>
            <a:ext cx="34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C Header Guard</a:t>
            </a:r>
            <a:endParaRPr sz="2400"/>
          </a:p>
        </p:txBody>
      </p:sp>
      <p:sp>
        <p:nvSpPr>
          <p:cNvPr id="94" name="Google Shape;94;p17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Marco teórico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600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00" y="2489674"/>
            <a:ext cx="3426350" cy="2060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6">
            <a:alphaModFix/>
          </a:blip>
          <a:srcRect b="43858" l="2623" r="1984" t="10752"/>
          <a:stretch/>
        </p:blipFill>
        <p:spPr>
          <a:xfrm>
            <a:off x="5133450" y="2938825"/>
            <a:ext cx="3426350" cy="16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5155000" y="2013675"/>
            <a:ext cx="338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Java Setter &amp; Getter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/>
        </p:nvSpPr>
        <p:spPr>
          <a:xfrm>
            <a:off x="441150" y="1058350"/>
            <a:ext cx="82617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>
                <a:latin typeface="Times New Roman"/>
                <a:ea typeface="Times New Roman"/>
                <a:cs typeface="Times New Roman"/>
                <a:sym typeface="Times New Roman"/>
              </a:rPr>
              <a:t>Metaprogramming</a:t>
            </a:r>
            <a:endParaRPr sz="3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540825" y="2002175"/>
            <a:ext cx="34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Python</a:t>
            </a:r>
            <a:r>
              <a:rPr lang="es" sz="2400"/>
              <a:t> Decorators</a:t>
            </a:r>
            <a:endParaRPr sz="2400"/>
          </a:p>
        </p:txBody>
      </p:sp>
      <p:sp>
        <p:nvSpPr>
          <p:cNvPr id="108" name="Google Shape;108;p18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Marco teórico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600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5155000" y="2013675"/>
            <a:ext cx="338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Java Annotations</a:t>
            </a:r>
            <a:endParaRPr sz="2400"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5">
            <a:alphaModFix/>
          </a:blip>
          <a:srcRect b="45324" l="3809" r="66682" t="9567"/>
          <a:stretch/>
        </p:blipFill>
        <p:spPr>
          <a:xfrm>
            <a:off x="5155000" y="2489675"/>
            <a:ext cx="2663308" cy="20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6">
            <a:alphaModFix/>
          </a:blip>
          <a:srcRect b="17604" l="2053" r="58761" t="32255"/>
          <a:stretch/>
        </p:blipFill>
        <p:spPr>
          <a:xfrm>
            <a:off x="540825" y="2561100"/>
            <a:ext cx="3426350" cy="19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441150" y="1058350"/>
            <a:ext cx="82617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>
                <a:latin typeface="Times New Roman"/>
                <a:ea typeface="Times New Roman"/>
                <a:cs typeface="Times New Roman"/>
                <a:sym typeface="Times New Roman"/>
              </a:rPr>
              <a:t>Metaprogramming</a:t>
            </a:r>
            <a:endParaRPr sz="3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240313" y="2049500"/>
            <a:ext cx="439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Von Neumman Architecture</a:t>
            </a:r>
            <a:endParaRPr sz="2400"/>
          </a:p>
        </p:txBody>
      </p:sp>
      <p:sp>
        <p:nvSpPr>
          <p:cNvPr id="122" name="Google Shape;122;p19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Marco teórico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600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5155000" y="2013675"/>
            <a:ext cx="338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Harvard Architecture</a:t>
            </a:r>
            <a:endParaRPr sz="2400"/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5">
            <a:alphaModFix/>
          </a:blip>
          <a:srcRect b="23623" l="0" r="61808" t="7741"/>
          <a:stretch/>
        </p:blipFill>
        <p:spPr>
          <a:xfrm>
            <a:off x="1534113" y="2655775"/>
            <a:ext cx="1807975" cy="18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6">
            <a:alphaModFix/>
          </a:blip>
          <a:srcRect b="24898" l="38621" r="5119" t="6471"/>
          <a:stretch/>
        </p:blipFill>
        <p:spPr>
          <a:xfrm>
            <a:off x="5514300" y="2584100"/>
            <a:ext cx="2663300" cy="18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 txBox="1"/>
          <p:nvPr/>
        </p:nvSpPr>
        <p:spPr>
          <a:xfrm>
            <a:off x="441150" y="1058350"/>
            <a:ext cx="82617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>
                <a:latin typeface="Times New Roman"/>
                <a:ea typeface="Times New Roman"/>
                <a:cs typeface="Times New Roman"/>
                <a:sym typeface="Times New Roman"/>
              </a:rPr>
              <a:t>Metaprogramming</a:t>
            </a:r>
            <a:endParaRPr sz="3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Marco teórico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600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5155000" y="2013675"/>
            <a:ext cx="338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“</a:t>
            </a:r>
            <a:r>
              <a:rPr lang="es" sz="2400"/>
              <a:t>REPL”: </a:t>
            </a:r>
            <a:r>
              <a:rPr lang="es" sz="2400"/>
              <a:t>read–eval–print loop </a:t>
            </a:r>
            <a:endParaRPr sz="2400"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6402" y="2042312"/>
            <a:ext cx="1374864" cy="9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500" y="1988961"/>
            <a:ext cx="2032174" cy="2688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2663" y="3026275"/>
            <a:ext cx="2401575" cy="16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700488" y="4326500"/>
            <a:ext cx="20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Lisp Machine </a:t>
            </a:r>
            <a:r>
              <a:rPr b="1" lang="es">
                <a:solidFill>
                  <a:schemeClr val="dk1"/>
                </a:solidFill>
              </a:rPr>
              <a:t>mid 70s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2917350" y="4326500"/>
            <a:ext cx="20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Lisp Machine mid 80s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 rotWithShape="1">
          <a:blip r:embed="rId8">
            <a:alphaModFix/>
          </a:blip>
          <a:srcRect b="21029" l="7582" r="28158" t="40715"/>
          <a:stretch/>
        </p:blipFill>
        <p:spPr>
          <a:xfrm>
            <a:off x="5281600" y="3149810"/>
            <a:ext cx="3421250" cy="1527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/>
        </p:nvSpPr>
        <p:spPr>
          <a:xfrm>
            <a:off x="28825" y="936500"/>
            <a:ext cx="90192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441150" y="1058350"/>
            <a:ext cx="82617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>
                <a:latin typeface="Times New Roman"/>
                <a:ea typeface="Times New Roman"/>
                <a:cs typeface="Times New Roman"/>
                <a:sym typeface="Times New Roman"/>
              </a:rPr>
              <a:t>Metaprogramming</a:t>
            </a:r>
            <a:endParaRPr sz="3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784150" y="1997350"/>
            <a:ext cx="34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Ian Bicking</a:t>
            </a:r>
            <a:endParaRPr sz="2400"/>
          </a:p>
        </p:txBody>
      </p:sp>
      <p:sp>
        <p:nvSpPr>
          <p:cNvPr id="153" name="Google Shape;153;p21"/>
          <p:cNvSpPr/>
          <p:nvPr/>
        </p:nvSpPr>
        <p:spPr>
          <a:xfrm>
            <a:off x="0" y="0"/>
            <a:ext cx="9144000" cy="894300"/>
          </a:xfrm>
          <a:prstGeom prst="rect">
            <a:avLst/>
          </a:prstGeom>
          <a:solidFill>
            <a:srgbClr val="583F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 txBox="1"/>
          <p:nvPr>
            <p:ph type="ctrTitle"/>
          </p:nvPr>
        </p:nvSpPr>
        <p:spPr>
          <a:xfrm>
            <a:off x="1182650" y="128200"/>
            <a:ext cx="77019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Marco teórico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00" y="204400"/>
            <a:ext cx="546650" cy="4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600" y="237600"/>
            <a:ext cx="771525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>
            <a:off x="5155000" y="2013675"/>
            <a:ext cx="3381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    you risk being left with a program that only another highly skilled programmer can maintain</a:t>
            </a:r>
            <a:endParaRPr sz="2400"/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5">
            <a:alphaModFix/>
          </a:blip>
          <a:srcRect b="8189" l="0" r="32217" t="0"/>
          <a:stretch/>
        </p:blipFill>
        <p:spPr>
          <a:xfrm>
            <a:off x="814375" y="2531175"/>
            <a:ext cx="1452625" cy="19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5738" y="2673863"/>
            <a:ext cx="985875" cy="9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2266988" y="3590725"/>
            <a:ext cx="19434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Courier New"/>
                <a:ea typeface="Courier New"/>
                <a:cs typeface="Courier New"/>
                <a:sym typeface="Courier New"/>
              </a:rPr>
              <a:t>pip </a:t>
            </a:r>
            <a:r>
              <a:rPr lang="es" sz="2400"/>
              <a:t>&amp;</a:t>
            </a:r>
            <a:br>
              <a:rPr lang="es" sz="2400"/>
            </a:br>
            <a:r>
              <a:rPr lang="es" sz="2300">
                <a:latin typeface="Courier New"/>
                <a:ea typeface="Courier New"/>
                <a:cs typeface="Courier New"/>
                <a:sym typeface="Courier New"/>
              </a:rPr>
              <a:t>virtualenv</a:t>
            </a:r>
            <a:endParaRPr sz="2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5155000" y="1555800"/>
            <a:ext cx="667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0"/>
              <a:t>“</a:t>
            </a:r>
            <a:endParaRPr sz="1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